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23"/>
  </p:notesMasterIdLst>
  <p:handoutMasterIdLst>
    <p:handoutMasterId r:id="rId24"/>
  </p:handoutMasterIdLst>
  <p:sldIdLst>
    <p:sldId id="258" r:id="rId10"/>
    <p:sldId id="262" r:id="rId11"/>
    <p:sldId id="439" r:id="rId12"/>
    <p:sldId id="438" r:id="rId13"/>
    <p:sldId id="434" r:id="rId14"/>
    <p:sldId id="435" r:id="rId15"/>
    <p:sldId id="263" r:id="rId16"/>
    <p:sldId id="264" r:id="rId17"/>
    <p:sldId id="394" r:id="rId18"/>
    <p:sldId id="437" r:id="rId19"/>
    <p:sldId id="436" r:id="rId20"/>
    <p:sldId id="260" r:id="rId21"/>
    <p:sldId id="261" r:id="rId22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5050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98" autoAdjust="0"/>
  </p:normalViewPr>
  <p:slideViewPr>
    <p:cSldViewPr>
      <p:cViewPr>
        <p:scale>
          <a:sx n="50" d="100"/>
          <a:sy n="50" d="100"/>
        </p:scale>
        <p:origin x="-40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077" tIns="46538" rIns="93077" bIns="46538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077" tIns="46538" rIns="93077" bIns="46538" rtlCol="0"/>
          <a:lstStyle>
            <a:lvl1pPr algn="r">
              <a:defRPr sz="1200"/>
            </a:lvl1pPr>
          </a:lstStyle>
          <a:p>
            <a:fld id="{FD9B8A82-31FD-494B-A2C0-DCC7C453D660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077" tIns="46538" rIns="93077" bIns="46538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3077" tIns="46538" rIns="93077" bIns="46538" rtlCol="0" anchor="b"/>
          <a:lstStyle>
            <a:lvl1pPr algn="r">
              <a:defRPr sz="1200"/>
            </a:lvl1pPr>
          </a:lstStyle>
          <a:p>
            <a:fld id="{FAA0283E-9E5F-46DC-90AF-A45E060FBDD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0761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077" tIns="46538" rIns="93077" bIns="46538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077" tIns="46538" rIns="93077" bIns="46538" rtlCol="0"/>
          <a:lstStyle>
            <a:lvl1pPr algn="r">
              <a:defRPr sz="1200"/>
            </a:lvl1pPr>
          </a:lstStyle>
          <a:p>
            <a:fld id="{44079305-F712-427A-A98C-C974F4AD23A6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77" tIns="46538" rIns="93077" bIns="46538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077" tIns="46538" rIns="93077" bIns="46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077" tIns="46538" rIns="93077" bIns="46538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3077" tIns="46538" rIns="93077" bIns="46538" rtlCol="0" anchor="b"/>
          <a:lstStyle>
            <a:lvl1pPr algn="r">
              <a:defRPr sz="1200"/>
            </a:lvl1pPr>
          </a:lstStyle>
          <a:p>
            <a:fld id="{CA33C0FB-50F9-4540-A459-F4262EBCE26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8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13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61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64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4574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85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20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9D3BA-6B8F-45B5-B674-AB0B189BE4C8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9D3BA-6B8F-45B5-B674-AB0B189BE4C8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0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714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642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600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C0FB-50F9-4540-A459-F4262EBCE264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0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 spd="med" advClick="0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80A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pic>
        <p:nvPicPr>
          <p:cNvPr id="1027" name="Picture 41" descr="All_grown_up_and_married%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-11113"/>
            <a:ext cx="9159875" cy="622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-17463" y="-14288"/>
            <a:ext cx="9170988" cy="6230938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8313" y="638175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solidFill>
                  <a:schemeClr val="bg1"/>
                </a:solidFill>
              </a:rPr>
              <a:t>www.bergfashionlibrary.com</a:t>
            </a:r>
          </a:p>
        </p:txBody>
      </p:sp>
      <p:sp>
        <p:nvSpPr>
          <p:cNvPr id="57375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716463" y="6453188"/>
            <a:ext cx="327025" cy="231775"/>
          </a:xfrm>
          <a:prstGeom prst="actionButtonBackPrevious">
            <a:avLst/>
          </a:prstGeom>
          <a:solidFill>
            <a:srgbClr val="333333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57376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91125" y="6453188"/>
            <a:ext cx="327025" cy="231775"/>
          </a:xfrm>
          <a:prstGeom prst="actionButtonForwardNext">
            <a:avLst/>
          </a:prstGeom>
          <a:solidFill>
            <a:srgbClr val="333333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pic>
        <p:nvPicPr>
          <p:cNvPr id="1032" name="Picture 43" descr="bann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5400" y="-25400"/>
            <a:ext cx="9194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5" descr="OUP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78738" y="6283325"/>
            <a:ext cx="1304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693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04800" y="6477000"/>
          <a:ext cx="904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Image" r:id="rId15" imgW="904762" imgH="304520" progId="">
                  <p:embed/>
                </p:oleObj>
              </mc:Choice>
              <mc:Fallback>
                <p:oleObj name="Image" r:id="rId15" imgW="904762" imgH="3045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477000"/>
                        <a:ext cx="9048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80A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pic>
        <p:nvPicPr>
          <p:cNvPr id="1027" name="Picture 41" descr="All_grown_up_and_married%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-11113"/>
            <a:ext cx="9159875" cy="622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-17463" y="-14288"/>
            <a:ext cx="9170988" cy="6230938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8313" y="638175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solidFill>
                  <a:schemeClr val="bg1"/>
                </a:solidFill>
              </a:rPr>
              <a:t>www.bergfashionlibrary.com</a:t>
            </a:r>
          </a:p>
        </p:txBody>
      </p:sp>
      <p:sp>
        <p:nvSpPr>
          <p:cNvPr id="57375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716463" y="6453188"/>
            <a:ext cx="327025" cy="231775"/>
          </a:xfrm>
          <a:prstGeom prst="actionButtonBackPrevious">
            <a:avLst/>
          </a:prstGeom>
          <a:solidFill>
            <a:srgbClr val="333333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57376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91125" y="6453188"/>
            <a:ext cx="327025" cy="231775"/>
          </a:xfrm>
          <a:prstGeom prst="actionButtonForwardNext">
            <a:avLst/>
          </a:prstGeom>
          <a:solidFill>
            <a:srgbClr val="333333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pic>
        <p:nvPicPr>
          <p:cNvPr id="1032" name="Picture 43" descr="bann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5400" y="-25400"/>
            <a:ext cx="9194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5" descr="OUP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78738" y="6283325"/>
            <a:ext cx="1304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E4F9-C1D5-4EBE-8BAE-C5023947B58F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B9A30-85A3-4682-937E-08D9CF30BBC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693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04800" y="6477000"/>
          <a:ext cx="904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Image" r:id="rId15" imgW="904762" imgH="304520" progId="">
                  <p:embed/>
                </p:oleObj>
              </mc:Choice>
              <mc:Fallback>
                <p:oleObj name="Image" r:id="rId15" imgW="904762" imgH="3045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477000"/>
                        <a:ext cx="9048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80A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pic>
        <p:nvPicPr>
          <p:cNvPr id="1027" name="Picture 41" descr="All_grown_up_and_married%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-11113"/>
            <a:ext cx="9159875" cy="622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-17463" y="-14288"/>
            <a:ext cx="9170988" cy="6230938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8313" y="638175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solidFill>
                  <a:schemeClr val="bg1"/>
                </a:solidFill>
              </a:rPr>
              <a:t>www.bergfashionlibrary.com</a:t>
            </a:r>
          </a:p>
        </p:txBody>
      </p:sp>
      <p:sp>
        <p:nvSpPr>
          <p:cNvPr id="57375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716463" y="6453188"/>
            <a:ext cx="327025" cy="231775"/>
          </a:xfrm>
          <a:prstGeom prst="actionButtonBackPrevious">
            <a:avLst/>
          </a:prstGeom>
          <a:solidFill>
            <a:srgbClr val="333333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57376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91125" y="6453188"/>
            <a:ext cx="327025" cy="231775"/>
          </a:xfrm>
          <a:prstGeom prst="actionButtonForwardNext">
            <a:avLst/>
          </a:prstGeom>
          <a:solidFill>
            <a:srgbClr val="333333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pic>
        <p:nvPicPr>
          <p:cNvPr id="1032" name="Picture 43" descr="bann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5400" y="-25400"/>
            <a:ext cx="9194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5" descr="OUP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78738" y="6283325"/>
            <a:ext cx="1304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693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04800" y="6477000"/>
          <a:ext cx="904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Image" r:id="rId15" imgW="904762" imgH="304520" progId="">
                  <p:embed/>
                </p:oleObj>
              </mc:Choice>
              <mc:Fallback>
                <p:oleObj name="Image" r:id="rId15" imgW="904762" imgH="3045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477000"/>
                        <a:ext cx="9048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80A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pic>
        <p:nvPicPr>
          <p:cNvPr id="1027" name="Picture 41" descr="All_grown_up_and_married%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-11113"/>
            <a:ext cx="9159875" cy="622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-17463" y="-14288"/>
            <a:ext cx="9170988" cy="6230938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8313" y="638175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solidFill>
                  <a:schemeClr val="bg1"/>
                </a:solidFill>
              </a:rPr>
              <a:t>www.bergfashionlibrary.com</a:t>
            </a:r>
          </a:p>
        </p:txBody>
      </p:sp>
      <p:sp>
        <p:nvSpPr>
          <p:cNvPr id="57375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716463" y="6453188"/>
            <a:ext cx="327025" cy="231775"/>
          </a:xfrm>
          <a:prstGeom prst="actionButtonBackPrevious">
            <a:avLst/>
          </a:prstGeom>
          <a:solidFill>
            <a:srgbClr val="333333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57376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91125" y="6453188"/>
            <a:ext cx="327025" cy="231775"/>
          </a:xfrm>
          <a:prstGeom prst="actionButtonForwardNext">
            <a:avLst/>
          </a:prstGeom>
          <a:solidFill>
            <a:srgbClr val="333333">
              <a:alpha val="8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pic>
        <p:nvPicPr>
          <p:cNvPr id="1032" name="Picture 43" descr="bann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5400" y="-25400"/>
            <a:ext cx="9194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5" descr="OUP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78738" y="6283325"/>
            <a:ext cx="1304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hyperlink" Target="mailto:Katja.Rapus@nuk.uni-lj.s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k.uni-lj.si/nuk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k.uni-lj.si/nuk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0" y="2500305"/>
            <a:ext cx="8686800" cy="265688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l-SI" sz="53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sz="53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sl-SI" sz="5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ctr">
              <a:buNone/>
            </a:pPr>
            <a:r>
              <a:rPr lang="sl-SI" sz="12800" b="1" spc="720" dirty="0" smtClean="0">
                <a:solidFill>
                  <a:schemeClr val="accent6">
                    <a:lumMod val="75000"/>
                  </a:schemeClr>
                </a:solidFill>
              </a:rPr>
              <a:t>KONZORCIJSKO POVEZOVANJE</a:t>
            </a:r>
          </a:p>
          <a:p>
            <a:pPr lvl="1" algn="ctr">
              <a:buNone/>
            </a:pPr>
            <a:endParaRPr lang="sl-SI" sz="1600" b="1" spc="720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ctr">
              <a:buNone/>
            </a:pPr>
            <a:r>
              <a:rPr lang="sl-SI" sz="12400" b="1" spc="720" dirty="0" smtClean="0">
                <a:solidFill>
                  <a:schemeClr val="accent6">
                    <a:lumMod val="75000"/>
                  </a:schemeClr>
                </a:solidFill>
              </a:rPr>
              <a:t>Osrednje območne knjižnice </a:t>
            </a:r>
          </a:p>
          <a:p>
            <a:pPr lvl="1" algn="ctr">
              <a:buNone/>
            </a:pPr>
            <a:r>
              <a:rPr lang="sl-SI" sz="12400" b="1" spc="720" dirty="0" smtClean="0">
                <a:solidFill>
                  <a:schemeClr val="accent6">
                    <a:lumMod val="75000"/>
                  </a:schemeClr>
                </a:solidFill>
              </a:rPr>
              <a:t>in konzorcij COSEC</a:t>
            </a:r>
            <a:r>
              <a:rPr lang="sl-SI" sz="1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l-SI" sz="1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sl-SI" sz="1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sl-SI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sl-SI" sz="2800" dirty="0" smtClean="0">
              <a:solidFill>
                <a:srgbClr val="009999"/>
              </a:solidFill>
            </a:endParaRPr>
          </a:p>
          <a:p>
            <a:pPr>
              <a:buNone/>
            </a:pPr>
            <a:endParaRPr lang="sl-SI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r">
              <a:buNone/>
            </a:pPr>
            <a:endParaRPr lang="sl-SI" sz="89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r">
              <a:buNone/>
            </a:pPr>
            <a:r>
              <a:rPr lang="sl-SI" sz="8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Katja Rapuš</a:t>
            </a:r>
          </a:p>
          <a:p>
            <a:pPr algn="r">
              <a:buNone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l-SI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sz="8000" dirty="0" smtClean="0">
                <a:solidFill>
                  <a:schemeClr val="accent6">
                    <a:lumMod val="50000"/>
                  </a:schemeClr>
                </a:solidFill>
              </a:rPr>
              <a:t>1. sestanek direktorjev OOK, NUK, 10. april 2012</a:t>
            </a:r>
            <a:br>
              <a:rPr lang="sl-SI" sz="8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sl-SI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Slika 4" descr="s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0760" y="1357298"/>
            <a:ext cx="2304256" cy="867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C86866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Slika 7" descr="12 mm stranski napis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1214422"/>
            <a:ext cx="25091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LOGO 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357298"/>
            <a:ext cx="2016224" cy="84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Aktualne teme sodelovanja</a:t>
            </a:r>
            <a:endParaRPr lang="sl-SI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Testni dostopi</a:t>
            </a:r>
          </a:p>
          <a:p>
            <a:pPr lvl="1"/>
            <a:r>
              <a:rPr lang="sl-SI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Berg Fashion Library 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(Oxford)  Mestna knjižnica Kranj </a:t>
            </a:r>
          </a:p>
          <a:p>
            <a:pPr lvl="1"/>
            <a:r>
              <a:rPr lang="sl-SI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Alexander Street Press (Burgundy)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4-mesečni prosti dostop do 7ih zbirk založbe za slovenske knjižnice (april-julij);</a:t>
            </a:r>
            <a:endParaRPr lang="sl-SI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1"/>
            <a:r>
              <a:rPr lang="sl-SI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Britannica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Library Edition 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 SIKNM in SIKCE</a:t>
            </a:r>
          </a:p>
          <a:p>
            <a:pPr>
              <a:spcBef>
                <a:spcPts val="1800"/>
              </a:spcBef>
            </a:pPr>
            <a:r>
              <a:rPr lang="sl-SI" dirty="0" smtClean="0">
                <a:sym typeface="Wingdings" pitchFamily="2" charset="2"/>
              </a:rPr>
              <a:t>Izobraževanje/predstavitve</a:t>
            </a:r>
          </a:p>
          <a:p>
            <a:pPr lvl="1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Začenjamo serijo predstavitev podatkovnih zbirk založbe Oxford in Britannica za:</a:t>
            </a:r>
          </a:p>
          <a:p>
            <a:pPr lvl="3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SIKNM (Kočevje, Ribnica, Novo mesto in Brežice)</a:t>
            </a:r>
          </a:p>
          <a:p>
            <a:pPr lvl="3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Mariborsko knjižnico</a:t>
            </a:r>
          </a:p>
          <a:p>
            <a:pPr lvl="3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SIK Koroška</a:t>
            </a:r>
          </a:p>
          <a:p>
            <a:pPr lvl="2"/>
            <a:endParaRPr lang="sl-SI" dirty="0" smtClean="0">
              <a:sym typeface="Wingdings" pitchFamily="2" charset="2"/>
            </a:endParaRPr>
          </a:p>
          <a:p>
            <a:endParaRPr lang="sl-SI" dirty="0" smtClean="0">
              <a:sym typeface="Wingdings" pitchFamily="2" charset="2"/>
            </a:endParaRPr>
          </a:p>
          <a:p>
            <a:pPr lvl="2"/>
            <a:endParaRPr lang="sl-SI" dirty="0" smtClean="0">
              <a:sym typeface="Wingdings" pitchFamily="2" charset="2"/>
            </a:endParaRPr>
          </a:p>
          <a:p>
            <a:endParaRPr lang="sl-SI" dirty="0" smtClean="0">
              <a:sym typeface="Wingdings" pitchFamily="2" charset="2"/>
            </a:endParaRPr>
          </a:p>
          <a:p>
            <a:pPr lvl="2"/>
            <a:endParaRPr lang="sl-SI" dirty="0" smtClean="0">
              <a:sym typeface="Wingdings" pitchFamily="2" charset="2"/>
            </a:endParaRP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429155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>
                <a:sym typeface="Wingdings" pitchFamily="2" charset="2"/>
              </a:rPr>
              <a:t>Prenova konzorcijske pogodbe za zbirko </a:t>
            </a:r>
          </a:p>
          <a:p>
            <a:pPr>
              <a:buNone/>
            </a:pPr>
            <a:r>
              <a:rPr lang="sl-SI" dirty="0" smtClean="0">
                <a:sym typeface="Wingdings" pitchFamily="2" charset="2"/>
              </a:rPr>
              <a:t>    Tax-Fin-Lex  </a:t>
            </a:r>
            <a:r>
              <a:rPr lang="sl-SI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poenotenje paketov za vse knjižnice naročnice; prenova cenovnega modela</a:t>
            </a:r>
          </a:p>
          <a:p>
            <a:endParaRPr lang="sl-SI" sz="2400" dirty="0" smtClean="0">
              <a:sym typeface="Wingdings" pitchFamily="2" charset="2"/>
            </a:endParaRPr>
          </a:p>
          <a:p>
            <a:r>
              <a:rPr lang="sl-SI" dirty="0" smtClean="0">
                <a:sym typeface="Wingdings" pitchFamily="2" charset="2"/>
              </a:rPr>
              <a:t>Osrednji slovenski časniki v vse knjižnice 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Pianomedia</a:t>
            </a:r>
          </a:p>
          <a:p>
            <a:pPr lvl="2">
              <a:buFontTx/>
              <a:buChar char="-"/>
            </a:pP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Cenovni model</a:t>
            </a:r>
          </a:p>
          <a:p>
            <a:pPr lvl="2">
              <a:buFontTx/>
              <a:buChar char="-"/>
            </a:pPr>
            <a:r>
              <a:rPr lang="sl-SI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Oddaljeni dostop </a:t>
            </a:r>
            <a:endParaRPr lang="sl-SI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lvl="2">
              <a:buFontTx/>
              <a:buChar char="-"/>
            </a:pP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Statistike uporabe primerjive standardu COUNTER</a:t>
            </a:r>
          </a:p>
          <a:p>
            <a:pPr lvl="2">
              <a:buFontTx/>
              <a:buChar char="-"/>
            </a:pPr>
            <a:endParaRPr lang="sl-SI" dirty="0" smtClean="0">
              <a:sym typeface="Wingdings" pitchFamily="2" charset="2"/>
            </a:endParaRPr>
          </a:p>
          <a:p>
            <a:pPr lvl="2">
              <a:buFontTx/>
              <a:buChar char="-"/>
            </a:pPr>
            <a:r>
              <a:rPr lang="sl-SI" dirty="0" smtClean="0">
                <a:sym typeface="Wingdings" pitchFamily="2" charset="2"/>
              </a:rPr>
              <a:t>Gost: g. Tomaž Šlibar (Pianomedia)</a:t>
            </a:r>
          </a:p>
          <a:p>
            <a:pPr lvl="2">
              <a:buFontTx/>
              <a:buChar char="-"/>
            </a:pPr>
            <a:endParaRPr lang="sl-SI" dirty="0" smtClean="0">
              <a:sym typeface="Wingdings" pitchFamily="2" charset="2"/>
            </a:endParaRPr>
          </a:p>
          <a:p>
            <a:pPr lvl="2">
              <a:buFontTx/>
              <a:buChar char="-"/>
            </a:pPr>
            <a:endParaRPr lang="sl-SI" dirty="0" smtClean="0">
              <a:sym typeface="Wingdings" pitchFamily="2" charset="2"/>
            </a:endParaRPr>
          </a:p>
          <a:p>
            <a:pPr lvl="2">
              <a:buFontTx/>
              <a:buChar char="-"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1000"/>
          </a:blip>
          <a:srcRect/>
          <a:stretch>
            <a:fillRect/>
          </a:stretch>
        </p:blipFill>
        <p:spPr bwMode="auto">
          <a:xfrm>
            <a:off x="857224" y="3286124"/>
            <a:ext cx="2428892" cy="30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35000"/>
          </a:blip>
          <a:srcRect t="6383" r="277"/>
          <a:stretch>
            <a:fillRect/>
          </a:stretch>
        </p:blipFill>
        <p:spPr bwMode="auto">
          <a:xfrm>
            <a:off x="4071934" y="3714752"/>
            <a:ext cx="392909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lum contrast="11000"/>
          </a:blip>
          <a:srcRect t="6383" r="277"/>
          <a:stretch>
            <a:fillRect/>
          </a:stretch>
        </p:blipFill>
        <p:spPr bwMode="auto">
          <a:xfrm>
            <a:off x="1357290" y="714356"/>
            <a:ext cx="3143272" cy="251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3000" contrast="44000"/>
          </a:blip>
          <a:srcRect l="6122" b="12678"/>
          <a:stretch>
            <a:fillRect/>
          </a:stretch>
        </p:blipFill>
        <p:spPr bwMode="auto">
          <a:xfrm>
            <a:off x="4714876" y="0"/>
            <a:ext cx="32861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290"/>
            <a:ext cx="4143404" cy="344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3429000"/>
            <a:ext cx="6758006" cy="21970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 algn="ctr">
              <a:spcBef>
                <a:spcPts val="0"/>
              </a:spcBef>
              <a:buNone/>
            </a:pPr>
            <a:endParaRPr lang="sl-SI" sz="11100" b="1" spc="300" dirty="0" smtClean="0">
              <a:solidFill>
                <a:srgbClr val="9B3937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sl-SI" sz="11100" b="1" spc="300" dirty="0" smtClean="0">
                <a:solidFill>
                  <a:srgbClr val="9B3937"/>
                </a:solidFill>
              </a:rPr>
              <a:t>HVALA ZA POZORNOST </a:t>
            </a:r>
          </a:p>
          <a:p>
            <a:pPr algn="ctr">
              <a:spcBef>
                <a:spcPts val="0"/>
              </a:spcBef>
              <a:buNone/>
            </a:pPr>
            <a:r>
              <a:rPr lang="sl-SI" sz="11100" b="1" spc="300" dirty="0" smtClean="0">
                <a:solidFill>
                  <a:srgbClr val="9B3937"/>
                </a:solidFill>
              </a:rPr>
              <a:t>in </a:t>
            </a:r>
            <a:r>
              <a:rPr lang="sl-SI" sz="11100" b="1" spc="300" dirty="0" smtClean="0">
                <a:solidFill>
                  <a:schemeClr val="accent6">
                    <a:lumMod val="75000"/>
                  </a:schemeClr>
                </a:solidFill>
              </a:rPr>
              <a:t>prijetno</a:t>
            </a:r>
            <a:r>
              <a:rPr lang="sl-SI" sz="11100" b="1" spc="300" dirty="0" smtClean="0">
                <a:solidFill>
                  <a:srgbClr val="9B3937"/>
                </a:solidFill>
              </a:rPr>
              <a:t> sodelovanje!!!</a:t>
            </a:r>
          </a:p>
          <a:p>
            <a:pPr algn="ctr">
              <a:spcBef>
                <a:spcPts val="0"/>
              </a:spcBef>
              <a:buNone/>
            </a:pPr>
            <a:endParaRPr lang="sl-SI" sz="11100" dirty="0" smtClean="0">
              <a:solidFill>
                <a:srgbClr val="FF9933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sl-SI" sz="9600" dirty="0" smtClean="0">
                <a:solidFill>
                  <a:srgbClr val="FF9933"/>
                </a:solidFill>
                <a:hlinkClick r:id="rId4"/>
              </a:rPr>
              <a:t>Katja.Rapus</a:t>
            </a:r>
            <a:r>
              <a:rPr lang="sl-SI" sz="9600" dirty="0" smtClean="0">
                <a:solidFill>
                  <a:srgbClr val="9B3937"/>
                </a:solidFill>
                <a:hlinkClick r:id="rId4"/>
              </a:rPr>
              <a:t>@</a:t>
            </a:r>
            <a:r>
              <a:rPr lang="sl-SI" sz="9600" dirty="0" smtClean="0">
                <a:solidFill>
                  <a:srgbClr val="FF9933"/>
                </a:solidFill>
                <a:hlinkClick r:id="rId4"/>
              </a:rPr>
              <a:t>nuk.uni-lj.si</a:t>
            </a:r>
            <a:endParaRPr lang="sl-SI" sz="9600" dirty="0" smtClean="0">
              <a:solidFill>
                <a:srgbClr val="FF9933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sl-SI" sz="11100" dirty="0" smtClean="0">
              <a:solidFill>
                <a:srgbClr val="FF9933"/>
              </a:solidFill>
            </a:endParaRPr>
          </a:p>
        </p:txBody>
      </p:sp>
      <p:pic>
        <p:nvPicPr>
          <p:cNvPr id="6" name="Slika 5" descr="s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9454" y="1428736"/>
            <a:ext cx="1674424" cy="63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C86866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Slika 8" descr="curs_1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93127">
            <a:off x="2422878" y="5165942"/>
            <a:ext cx="405675" cy="560250"/>
          </a:xfrm>
          <a:prstGeom prst="rect">
            <a:avLst/>
          </a:prstGeom>
        </p:spPr>
      </p:pic>
      <p:pic>
        <p:nvPicPr>
          <p:cNvPr id="7" name="Slika 7" descr="12 mm stranski napi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85860"/>
            <a:ext cx="25091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      Konzorcij COSEC in poslanstvo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785926"/>
            <a:ext cx="8572560" cy="4857784"/>
          </a:xfrm>
        </p:spPr>
        <p:txBody>
          <a:bodyPr>
            <a:normAutofit lnSpcReduction="10000"/>
          </a:bodyPr>
          <a:lstStyle/>
          <a:p>
            <a:pPr lvl="1">
              <a:buFont typeface="Courier New" pitchFamily="49" charset="0"/>
              <a:buChar char="o"/>
            </a:pPr>
            <a:r>
              <a:rPr lang="sl-SI" i="1" dirty="0" smtClean="0">
                <a:solidFill>
                  <a:srgbClr val="C00000"/>
                </a:solidFill>
              </a:rPr>
              <a:t>Član mednarodnega konzorcija EIFL</a:t>
            </a:r>
          </a:p>
          <a:p>
            <a:pPr lvl="2"/>
            <a:r>
              <a:rPr lang="sl-SI" dirty="0" smtClean="0"/>
              <a:t>Licenčnine</a:t>
            </a:r>
          </a:p>
          <a:p>
            <a:pPr lvl="2"/>
            <a:r>
              <a:rPr lang="sl-SI" dirty="0" smtClean="0"/>
              <a:t>Intelektualna lastnina</a:t>
            </a:r>
          </a:p>
          <a:p>
            <a:pPr lvl="2"/>
            <a:r>
              <a:rPr lang="sl-SI" dirty="0" smtClean="0"/>
              <a:t>IT razvojne rešitve</a:t>
            </a:r>
          </a:p>
          <a:p>
            <a:pPr lvl="1">
              <a:buNone/>
            </a:pPr>
            <a:endParaRPr lang="sl-SI" sz="1000" dirty="0" smtClean="0">
              <a:solidFill>
                <a:srgbClr val="9B3937"/>
              </a:solidFill>
            </a:endParaRPr>
          </a:p>
          <a:p>
            <a:pPr lvl="1">
              <a:buNone/>
            </a:pPr>
            <a:endParaRPr lang="sl-SI" sz="1000" dirty="0" smtClean="0">
              <a:solidFill>
                <a:srgbClr val="9B3937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sl-SI" dirty="0" smtClean="0">
                <a:solidFill>
                  <a:srgbClr val="C00000"/>
                </a:solidFill>
              </a:rPr>
              <a:t>Sodelovanje</a:t>
            </a:r>
          </a:p>
          <a:p>
            <a:pPr lvl="2"/>
            <a:r>
              <a:rPr lang="sl-SI" u="sng" dirty="0" smtClean="0"/>
              <a:t>Mednarodno:</a:t>
            </a:r>
            <a:r>
              <a:rPr lang="sl-SI" dirty="0" smtClean="0"/>
              <a:t> z drugimi člani konzorcijev in založniki</a:t>
            </a:r>
          </a:p>
          <a:p>
            <a:pPr lvl="2"/>
            <a:r>
              <a:rPr lang="sl-SI" u="sng" dirty="0" smtClean="0"/>
              <a:t>Slovenija:</a:t>
            </a:r>
            <a:r>
              <a:rPr lang="sl-SI" dirty="0" smtClean="0"/>
              <a:t> vse slovenske knjižnice</a:t>
            </a:r>
          </a:p>
          <a:p>
            <a:pPr lvl="2">
              <a:buNone/>
            </a:pPr>
            <a:r>
              <a:rPr lang="sl-SI" dirty="0" smtClean="0">
                <a:sym typeface="Wingdings" pitchFamily="2" charset="2"/>
              </a:rPr>
              <a:t>                       </a:t>
            </a:r>
            <a:r>
              <a:rPr lang="sl-SI" dirty="0" smtClean="0"/>
              <a:t>Strateško povezovanje knjižnic za doseganje</a:t>
            </a:r>
          </a:p>
          <a:p>
            <a:pPr lvl="2">
              <a:buNone/>
            </a:pPr>
            <a:r>
              <a:rPr lang="sl-SI" dirty="0" smtClean="0"/>
              <a:t>                           skupnih ciljev in interesov;</a:t>
            </a:r>
          </a:p>
          <a:p>
            <a:pPr lvl="5">
              <a:buNone/>
            </a:pPr>
            <a:r>
              <a:rPr lang="sl-SI" sz="2400" dirty="0" smtClean="0">
                <a:sym typeface="Wingdings" pitchFamily="2" charset="2"/>
              </a:rPr>
              <a:t> Draga oprema, drage podatkovne zbire</a:t>
            </a:r>
            <a:endParaRPr lang="sl-SI" sz="2400" dirty="0" smtClean="0"/>
          </a:p>
          <a:p>
            <a:pPr lvl="2">
              <a:buNone/>
            </a:pPr>
            <a:endParaRPr lang="sl-SI" dirty="0" smtClean="0"/>
          </a:p>
          <a:p>
            <a:pPr>
              <a:buNone/>
            </a:pPr>
            <a:endParaRPr lang="sl-S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endParaRPr lang="sl-SI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sl-SI" dirty="0" smtClean="0">
                <a:solidFill>
                  <a:schemeClr val="tx1"/>
                </a:solidFill>
              </a:rPr>
              <a:t>Članstvo: Združuje vse tipe slovenskih knjižnic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sl-SI" dirty="0" smtClean="0">
                <a:solidFill>
                  <a:schemeClr val="tx1"/>
                </a:solidFill>
              </a:rPr>
              <a:t>Brez članarine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sl-SI" dirty="0" smtClean="0">
                <a:solidFill>
                  <a:schemeClr val="tx1"/>
                </a:solidFill>
              </a:rPr>
              <a:t>COSEC daje </a:t>
            </a:r>
            <a:r>
              <a:rPr lang="sl-SI" dirty="0" smtClean="0">
                <a:solidFill>
                  <a:srgbClr val="FF0000"/>
                </a:solidFill>
              </a:rPr>
              <a:t>prednost nabavi preko </a:t>
            </a:r>
            <a:r>
              <a:rPr lang="sl-SI" dirty="0" err="1" smtClean="0">
                <a:solidFill>
                  <a:srgbClr val="FF0000"/>
                </a:solidFill>
              </a:rPr>
              <a:t>eIFL</a:t>
            </a:r>
            <a:endParaRPr lang="sl-SI" dirty="0" smtClean="0">
              <a:solidFill>
                <a:srgbClr val="FF0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9" name="Picture 3" descr="slik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258763"/>
            <a:ext cx="1762125" cy="552451"/>
          </a:xfrm>
          <a:prstGeom prst="rect">
            <a:avLst/>
          </a:prstGeom>
          <a:noFill/>
        </p:spPr>
      </p:pic>
      <p:pic>
        <p:nvPicPr>
          <p:cNvPr id="4101" name="Picture 5" descr="slik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258763"/>
            <a:ext cx="1762125" cy="55245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13863" b="6088"/>
          <a:stretch>
            <a:fillRect/>
          </a:stretch>
        </p:blipFill>
        <p:spPr bwMode="auto">
          <a:xfrm>
            <a:off x="1547664" y="2420888"/>
            <a:ext cx="8589621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7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slik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258763"/>
            <a:ext cx="1762125" cy="552451"/>
          </a:xfrm>
          <a:prstGeom prst="rect">
            <a:avLst/>
          </a:prstGeom>
          <a:noFill/>
        </p:spPr>
      </p:pic>
      <p:pic>
        <p:nvPicPr>
          <p:cNvPr id="4101" name="Picture 5" descr="slik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258763"/>
            <a:ext cx="1762125" cy="552451"/>
          </a:xfrm>
          <a:prstGeom prst="rect">
            <a:avLst/>
          </a:prstGeom>
          <a:noFill/>
        </p:spPr>
      </p:pic>
      <p:sp>
        <p:nvSpPr>
          <p:cNvPr id="10" name="Ograda vsebine 9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pPr lvl="1">
              <a:buFont typeface="Courier New" pitchFamily="49" charset="0"/>
              <a:buChar char="o"/>
            </a:pPr>
            <a:r>
              <a:rPr lang="sl-SI" dirty="0" smtClean="0"/>
              <a:t>Letni prihranek na podlagi članstva v eIFL:  </a:t>
            </a:r>
          </a:p>
          <a:p>
            <a:pPr lvl="1">
              <a:buNone/>
            </a:pPr>
            <a:r>
              <a:rPr lang="sl-SI" dirty="0" smtClean="0"/>
              <a:t>                           490.000 EUR </a:t>
            </a:r>
          </a:p>
          <a:p>
            <a:pPr lvl="1">
              <a:buFont typeface="Courier New" pitchFamily="49" charset="0"/>
              <a:buChar char="o"/>
            </a:pPr>
            <a:r>
              <a:rPr lang="sl-SI" dirty="0" smtClean="0"/>
              <a:t>Tudi do 89% znižanje posamezne naročnine</a:t>
            </a:r>
          </a:p>
          <a:p>
            <a:endParaRPr lang="sl-SI" dirty="0" smtClean="0"/>
          </a:p>
          <a:p>
            <a:pPr lvl="2"/>
            <a:r>
              <a:rPr lang="sl-SI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Prihranim finančna sredstva</a:t>
            </a:r>
          </a:p>
          <a:p>
            <a:pPr lvl="2"/>
            <a:r>
              <a:rPr lang="sl-SI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Imam boljše pogoje dostopa</a:t>
            </a:r>
          </a:p>
          <a:p>
            <a:pPr lvl="2"/>
            <a:r>
              <a:rPr lang="sl-SI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Imam manj vsakodnevnega dela</a:t>
            </a:r>
          </a:p>
          <a:p>
            <a:pPr lvl="2"/>
            <a:r>
              <a:rPr lang="sl-SI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Imam dostop do informacijskega vira</a:t>
            </a:r>
          </a:p>
          <a:p>
            <a:pPr lvl="2"/>
            <a:r>
              <a:rPr lang="sl-SI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 ?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   Konzorcij COSEC 2012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714908"/>
          </a:xfrm>
        </p:spPr>
        <p:txBody>
          <a:bodyPr>
            <a:normAutofit fontScale="92500" lnSpcReduction="10000"/>
          </a:bodyPr>
          <a:lstStyle/>
          <a:p>
            <a:pPr lvl="1">
              <a:buFont typeface="Courier New" pitchFamily="49" charset="0"/>
              <a:buChar char="o"/>
            </a:pPr>
            <a:r>
              <a:rPr lang="sl-SI" i="1" dirty="0" smtClean="0"/>
              <a:t>sodelovanje - knjižnice</a:t>
            </a:r>
          </a:p>
          <a:p>
            <a:pPr lvl="2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Osrednje območne knjižnice</a:t>
            </a:r>
          </a:p>
          <a:p>
            <a:pPr lvl="2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Akademske knjižnice</a:t>
            </a:r>
          </a:p>
          <a:p>
            <a:pPr lvl="2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Specialne knjižnice</a:t>
            </a:r>
          </a:p>
          <a:p>
            <a:pPr lvl="1">
              <a:buNone/>
            </a:pPr>
            <a:endParaRPr lang="sl-SI" sz="1000" dirty="0" smtClean="0">
              <a:solidFill>
                <a:srgbClr val="9B3937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sl-SI" i="1" dirty="0" smtClean="0"/>
              <a:t>aktivnosti</a:t>
            </a:r>
          </a:p>
          <a:p>
            <a:pPr lvl="2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12. leto delovanja;</a:t>
            </a:r>
          </a:p>
          <a:p>
            <a:pPr lvl="2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Upravljamo  z 27 podatkovnimi zbirkami s težiščem </a:t>
            </a:r>
          </a:p>
          <a:p>
            <a:pPr lvl="2">
              <a:buNone/>
            </a:pP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na </a:t>
            </a:r>
            <a:r>
              <a:rPr lang="sl-SI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družboslovju in humanistiki;</a:t>
            </a:r>
          </a:p>
          <a:p>
            <a:pPr lvl="2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 letom 2012 novo podpisana konzorcijska pogodba;</a:t>
            </a:r>
          </a:p>
          <a:p>
            <a:pPr lvl="2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Prenova spletnih strani COSEC;</a:t>
            </a:r>
          </a:p>
          <a:p>
            <a:pPr lvl="2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Prilagoditev storitev ciljnim potrebam knjižnic (izobraževanja..);</a:t>
            </a:r>
          </a:p>
          <a:p>
            <a:pPr lvl="2"/>
            <a:endParaRPr lang="sl-SI" dirty="0" smtClean="0"/>
          </a:p>
          <a:p>
            <a:pPr lvl="2"/>
            <a:endParaRPr lang="sl-SI" dirty="0" smtClean="0"/>
          </a:p>
          <a:p>
            <a:pPr>
              <a:buNone/>
            </a:pPr>
            <a:endParaRPr lang="sl-SI" sz="2800" dirty="0" smtClean="0"/>
          </a:p>
        </p:txBody>
      </p:sp>
      <p:sp>
        <p:nvSpPr>
          <p:cNvPr id="2" name="PoljeZBesedilom 1"/>
          <p:cNvSpPr txBox="1"/>
          <p:nvPr/>
        </p:nvSpPr>
        <p:spPr>
          <a:xfrm>
            <a:off x="4139952" y="128022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err="1" smtClean="0">
                <a:solidFill>
                  <a:schemeClr val="accent2">
                    <a:lumMod val="75000"/>
                  </a:schemeClr>
                </a:solidFill>
              </a:rPr>
              <a:t>www.nuk.uni</a:t>
            </a:r>
            <a:r>
              <a:rPr lang="sl-SI" sz="36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sl-SI" sz="3600" dirty="0" err="1" smtClean="0">
                <a:solidFill>
                  <a:schemeClr val="accent2">
                    <a:lumMod val="75000"/>
                  </a:schemeClr>
                </a:solidFill>
              </a:rPr>
              <a:t>lj.si/cosec</a:t>
            </a:r>
            <a:endParaRPr lang="sl-SI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     Konzorcij COSEC in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785926"/>
            <a:ext cx="8572560" cy="4643470"/>
          </a:xfrm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r>
              <a:rPr lang="sl-SI" i="1" dirty="0" smtClean="0"/>
              <a:t>začetki sodelovanja</a:t>
            </a:r>
          </a:p>
          <a:p>
            <a:pPr lvl="2">
              <a:spcAft>
                <a:spcPts val="600"/>
              </a:spcAft>
            </a:pPr>
            <a:r>
              <a:rPr lang="sl-SI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EBSCOhost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konzorcij (2002)</a:t>
            </a:r>
          </a:p>
          <a:p>
            <a:pPr lvl="2">
              <a:spcAft>
                <a:spcPts val="600"/>
              </a:spcAft>
            </a:pP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Podatkovne zbirke Oxford</a:t>
            </a:r>
          </a:p>
          <a:p>
            <a:pPr lvl="1">
              <a:buNone/>
            </a:pPr>
            <a:endParaRPr lang="sl-SI" sz="1000" dirty="0" smtClean="0">
              <a:solidFill>
                <a:srgbClr val="9B3937"/>
              </a:solidFill>
            </a:endParaRPr>
          </a:p>
          <a:p>
            <a:pPr lvl="1">
              <a:buNone/>
            </a:pPr>
            <a:endParaRPr lang="sl-SI" sz="1000" dirty="0" smtClean="0">
              <a:solidFill>
                <a:srgbClr val="9B3937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sl-SI" i="1" dirty="0" smtClean="0"/>
              <a:t>danes</a:t>
            </a:r>
          </a:p>
          <a:p>
            <a:pPr lvl="2">
              <a:spcAft>
                <a:spcPts val="600"/>
              </a:spcAft>
            </a:pP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Skupna nabava podatkovnih zbirk </a:t>
            </a:r>
          </a:p>
          <a:p>
            <a:pPr lvl="2">
              <a:spcAft>
                <a:spcPts val="600"/>
              </a:spcAft>
            </a:pP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“Rastem z e-viri”: izobraževanje za učinkovito rabo podatkovnih zbirk</a:t>
            </a:r>
          </a:p>
          <a:p>
            <a:pPr>
              <a:buNone/>
            </a:pPr>
            <a:endParaRPr lang="sl-SI" sz="2800" dirty="0" smtClean="0"/>
          </a:p>
        </p:txBody>
      </p:sp>
      <p:pic>
        <p:nvPicPr>
          <p:cNvPr id="4" name="Slika 8" descr="LOGO 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2016224" cy="84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najpogosteje naročeni e-viri v slovenskih splošnih knjižnicah:</a:t>
            </a:r>
          </a:p>
          <a:p>
            <a:pPr lvl="1">
              <a:buNone/>
            </a:pPr>
            <a:endParaRPr lang="sl-SI" dirty="0" smtClean="0"/>
          </a:p>
          <a:p>
            <a:pPr lvl="1">
              <a:buFont typeface="Arial" pitchFamily="34" charset="0"/>
              <a:buChar char="•"/>
            </a:pPr>
            <a:endParaRPr lang="sl-SI" dirty="0" smtClean="0"/>
          </a:p>
          <a:p>
            <a:pPr lvl="1">
              <a:buFont typeface="Arial" pitchFamily="34" charset="0"/>
              <a:buChar char="•"/>
            </a:pPr>
            <a:endParaRPr lang="sl-SI" dirty="0" smtClean="0"/>
          </a:p>
          <a:p>
            <a:pPr lvl="1">
              <a:buFont typeface="Arial" pitchFamily="34" charset="0"/>
              <a:buChar char="•"/>
            </a:pPr>
            <a:endParaRPr lang="sl-SI" sz="2400" dirty="0" smtClean="0"/>
          </a:p>
          <a:p>
            <a:pPr lvl="1">
              <a:buFont typeface="Arial" pitchFamily="34" charset="0"/>
              <a:buChar char="•"/>
            </a:pPr>
            <a:endParaRPr lang="sl-SI" sz="2400" dirty="0"/>
          </a:p>
        </p:txBody>
      </p:sp>
      <p:pic>
        <p:nvPicPr>
          <p:cNvPr id="7" name="Picture 3" descr="C:\Users\krapus\Pictures\Logoti\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8868"/>
            <a:ext cx="792658" cy="792658"/>
          </a:xfrm>
          <a:prstGeom prst="rect">
            <a:avLst/>
          </a:prstGeom>
          <a:noFill/>
        </p:spPr>
      </p:pic>
      <p:pic>
        <p:nvPicPr>
          <p:cNvPr id="9" name="Slika 8" descr="Britann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285992"/>
            <a:ext cx="1440160" cy="979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3" descr="i01_ius_info_logo.jpg"/>
          <p:cNvPicPr/>
          <p:nvPr/>
        </p:nvPicPr>
        <p:blipFill>
          <a:blip r:embed="rId5" cstate="print"/>
          <a:srcRect l="10677" t="35729" r="17865" b="41047"/>
          <a:stretch>
            <a:fillRect/>
          </a:stretch>
        </p:blipFill>
        <p:spPr>
          <a:xfrm>
            <a:off x="5000628" y="2928934"/>
            <a:ext cx="2286016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4" descr="ius_tab1_logo_iusinf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071942"/>
            <a:ext cx="2276361" cy="64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5" descr="gvi_com.gif"/>
          <p:cNvPicPr>
            <a:picLocks noChangeAspect="1"/>
          </p:cNvPicPr>
          <p:nvPr/>
        </p:nvPicPr>
        <p:blipFill>
          <a:blip r:embed="rId7" cstate="print"/>
          <a:srcRect t="15151" r="1818" b="9090"/>
          <a:stretch>
            <a:fillRect/>
          </a:stretch>
        </p:blipFill>
        <p:spPr>
          <a:xfrm>
            <a:off x="5000628" y="2357430"/>
            <a:ext cx="2314591" cy="428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6" descr="taxfinlex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4929198"/>
            <a:ext cx="2530096" cy="706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3643314"/>
            <a:ext cx="2286016" cy="858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8339947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857356" y="3500438"/>
            <a:ext cx="2928958" cy="642942"/>
          </a:xfrm>
          <a:prstGeom prst="straightConnector1">
            <a:avLst/>
          </a:prstGeom>
          <a:ln w="38100" cap="rnd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785794"/>
            <a:ext cx="3762375" cy="57245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 PRIMER DOBRE PRAKSE</a:t>
            </a:r>
            <a:endParaRPr lang="sl-SI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b="1" dirty="0" smtClean="0"/>
              <a:t>     </a:t>
            </a:r>
            <a:r>
              <a:rPr lang="sl-SI" i="1" dirty="0" smtClean="0"/>
              <a:t>Predstavitev gradiv za učinkovitejšo uporabo in promocijo e-virov v MKL</a:t>
            </a:r>
          </a:p>
          <a:p>
            <a:pPr>
              <a:buNone/>
            </a:pPr>
            <a:endParaRPr lang="sl-SI" i="1" dirty="0" smtClean="0"/>
          </a:p>
          <a:p>
            <a:pPr>
              <a:buNone/>
            </a:pPr>
            <a:endParaRPr lang="sl-SI" i="1" dirty="0" smtClean="0"/>
          </a:p>
          <a:p>
            <a:pPr>
              <a:buNone/>
            </a:pPr>
            <a:endParaRPr lang="sl-SI" i="1" dirty="0" smtClean="0"/>
          </a:p>
          <a:p>
            <a:pPr>
              <a:buNone/>
            </a:pPr>
            <a:endParaRPr lang="sl-SI" i="1" dirty="0"/>
          </a:p>
        </p:txBody>
      </p:sp>
      <p:pic>
        <p:nvPicPr>
          <p:cNvPr id="4" name="Slika 11" descr="mk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564904"/>
            <a:ext cx="1428760" cy="84585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1604"/>
            <a:ext cx="9060450" cy="59183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Slika 8" descr="curs_1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93127">
            <a:off x="636929" y="665349"/>
            <a:ext cx="405675" cy="56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FL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0066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SEC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OA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FL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0066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1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hemeOA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FL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0066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hemeOA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FL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0066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342</Words>
  <Application>Microsoft Office PowerPoint</Application>
  <PresentationFormat>Diaprojekcija na zaslonu (4:3)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3" baseType="lpstr">
      <vt:lpstr>BFL</vt:lpstr>
      <vt:lpstr>COSEC</vt:lpstr>
      <vt:lpstr>1_ThemeOAO</vt:lpstr>
      <vt:lpstr>1_BFL</vt:lpstr>
      <vt:lpstr>Theme1</vt:lpstr>
      <vt:lpstr>2_ThemeOAO</vt:lpstr>
      <vt:lpstr>2_BFL</vt:lpstr>
      <vt:lpstr>3_ThemeOAO</vt:lpstr>
      <vt:lpstr>3_BFL</vt:lpstr>
      <vt:lpstr>Image</vt:lpstr>
      <vt:lpstr>PowerPointova predstavitev</vt:lpstr>
      <vt:lpstr>       Konzorcij COSEC in poslanstvo</vt:lpstr>
      <vt:lpstr>PowerPointova predstavitev</vt:lpstr>
      <vt:lpstr>PowerPointova predstavitev</vt:lpstr>
      <vt:lpstr>    Konzorcij COSEC 2012</vt:lpstr>
      <vt:lpstr>     Konzorcij COSEC in</vt:lpstr>
      <vt:lpstr>PowerPointova predstavitev</vt:lpstr>
      <vt:lpstr>PowerPointova predstavitev</vt:lpstr>
      <vt:lpstr> PRIMER DOBRE PRAKSE</vt:lpstr>
      <vt:lpstr>Aktualne teme sodelovanja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krapus</dc:creator>
  <cp:lastModifiedBy>Milena Bon</cp:lastModifiedBy>
  <cp:revision>112</cp:revision>
  <cp:lastPrinted>2012-04-10T06:31:49Z</cp:lastPrinted>
  <dcterms:created xsi:type="dcterms:W3CDTF">2011-04-20T13:13:33Z</dcterms:created>
  <dcterms:modified xsi:type="dcterms:W3CDTF">2012-04-11T09:03:23Z</dcterms:modified>
</cp:coreProperties>
</file>